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Masters/slideMaster19.xml" ContentType="application/vnd.openxmlformats-officedocument.presentationml.slideMaster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Masters/slideMaster17.xml" ContentType="application/vnd.openxmlformats-officedocument.presentationml.slideMaster+xml"/>
  <Override PartName="/ppt/slideLayouts/slideLayout13.xml" ContentType="application/vnd.openxmlformats-officedocument.presentationml.slideLayout+xml"/>
  <Override PartName="/ppt/theme/theme18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Masters/slideMaster24.xml" ContentType="application/vnd.openxmlformats-officedocument.presentationml.slideMaster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16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2.xml" ContentType="application/vnd.openxmlformats-officedocument.presentationml.slideMaster+xml"/>
  <Override PartName="/ppt/theme/theme14.xml" ContentType="application/vnd.openxmlformats-officedocument.theme+xml"/>
  <Override PartName="/ppt/theme/theme23.xml" ContentType="application/vnd.openxmlformats-officedocument.theme+xml"/>
  <Override PartName="/ppt/theme/theme25.xml" ContentType="application/vnd.openxmlformats-officedocument.theme+xml"/>
  <Override PartName="/ppt/slideMasters/slideMaster6.xml" ContentType="application/vnd.openxmlformats-officedocument.presentationml.slideMaster+xml"/>
  <Override PartName="/ppt/slideMasters/slideMaster20.xml" ContentType="application/vnd.openxmlformats-officedocument.presentationml.slideMaster+xml"/>
  <Override PartName="/ppt/theme/theme8.xml" ContentType="application/vnd.openxmlformats-officedocument.theme+xml"/>
  <Override PartName="/ppt/theme/theme12.xml" ContentType="application/vnd.openxmlformats-officedocument.theme+xml"/>
  <Override PartName="/ppt/theme/theme21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10.xml" ContentType="application/vnd.openxmlformats-officedocument.theme+xml"/>
  <Override PartName="/ppt/slideMasters/slideMaster2.xml" ContentType="application/vnd.openxmlformats-officedocument.presentationml.slideMaster+xml"/>
  <Default Extension="png" ContentType="image/png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9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Masters/slideMaster14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Layouts/slideLayout12.xml" ContentType="application/vnd.openxmlformats-officedocument.presentationml.slideLayout+xml"/>
  <Override PartName="/ppt/theme/theme17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theme/theme24.xml" ContentType="application/vnd.openxmlformats-officedocument.them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theme/theme22.xml" ContentType="application/vnd.openxmlformats-officedocument.theme+xml"/>
  <Override PartName="/ppt/slideMasters/slideMaster5.xml" ContentType="application/vnd.openxmlformats-officedocument.presentationml.slideMaster+xml"/>
  <Override PartName="/ppt/theme/theme7.xml" ContentType="application/vnd.openxmlformats-officedocument.theme+xml"/>
  <Override PartName="/ppt/theme/theme11.xml" ContentType="application/vnd.openxmlformats-officedocument.theme+xml"/>
  <Override PartName="/ppt/theme/theme20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6" r:id="rId8"/>
    <p:sldMasterId id="2147483688" r:id="rId9"/>
    <p:sldMasterId id="2147483690" r:id="rId10"/>
    <p:sldMasterId id="2147483692" r:id="rId11"/>
    <p:sldMasterId id="2147483694" r:id="rId12"/>
    <p:sldMasterId id="2147483696" r:id="rId13"/>
    <p:sldMasterId id="2147483698" r:id="rId14"/>
    <p:sldMasterId id="2147483700" r:id="rId15"/>
    <p:sldMasterId id="2147483702" r:id="rId16"/>
    <p:sldMasterId id="2147483704" r:id="rId17"/>
    <p:sldMasterId id="2147483706" r:id="rId18"/>
    <p:sldMasterId id="2147483708" r:id="rId19"/>
    <p:sldMasterId id="2147483710" r:id="rId20"/>
    <p:sldMasterId id="2147483712" r:id="rId21"/>
    <p:sldMasterId id="2147483714" r:id="rId22"/>
    <p:sldMasterId id="2147483716" r:id="rId23"/>
    <p:sldMasterId id="2147483718" r:id="rId24"/>
    <p:sldMasterId id="2147483720" r:id="rId25"/>
  </p:sldMasterIdLst>
  <p:sldIdLst>
    <p:sldId id="258" r:id="rId2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35" autoAdjust="0"/>
    <p:restoredTop sz="94286" autoAdjust="0"/>
  </p:normalViewPr>
  <p:slideViewPr>
    <p:cSldViewPr>
      <p:cViewPr varScale="1">
        <p:scale>
          <a:sx n="86" d="100"/>
          <a:sy n="86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5100" y="6372225"/>
            <a:ext cx="15875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0000" tIns="0" rIns="0" bIns="0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1400" dirty="0">
                <a:latin typeface="+mn-lt"/>
                <a:cs typeface="+mn-cs"/>
              </a:rPr>
              <a:t>Imagine the result</a:t>
            </a:r>
            <a:endParaRPr lang="en-US" sz="1400" dirty="0">
              <a:latin typeface="+mn-lt"/>
              <a:cs typeface="+mn-cs"/>
            </a:endParaRPr>
          </a:p>
        </p:txBody>
      </p:sp>
      <p:pic>
        <p:nvPicPr>
          <p:cNvPr id="5" name="Picture 5" descr="LOGO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5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533401"/>
            <a:ext cx="8458200" cy="6096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Text with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36404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36404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- Option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se Study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se Study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ase Study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A3D76-A702-4446-B65A-D7F3541AD6A3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C43EC-648C-4180-A49E-3366F40D50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CEE67-CBEF-49D6-82B4-E3D5EA3D6DDB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D0F88-7E15-4CDE-8E9C-AC16FC6981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2A36B-0D05-459B-BB3A-580E136AFD2C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32B1-BD7F-4662-A917-D9EA41FF7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57A4B-BF32-4E49-9F4F-1710A12BA395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2F008-3E4A-4166-959F-9202922F16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F8622-C3BC-474F-8EF4-6C103B6C562C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2511D-3A5F-462E-8778-83AFC54F16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EC72-2D8D-4E05-A25C-7AD5E2EF50B4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71931-0FFD-4345-8AA6-39361A019E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54464-7570-401E-9FC8-7AD57D3440F5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4F4A9-F9BD-47A6-91F5-BBE0C23F7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98080-3B37-4892-AFA2-677436751106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A55E6-0000-4856-A41E-2D9CAF5BC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A0AF0-0CE5-4B78-85EA-064AAF33485D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CEE6E-1DB1-4528-838A-B9C5F5FD7F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F24C5-F0E3-42DD-91CA-D6A76891ABE2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4A92A-4332-4B3E-8BA7-75DCFE5773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071D9-9BA7-4EF4-B8DB-1068FCE82F5B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E8887-28FF-4AAB-A33B-A4ECA0B54A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Tex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with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563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533400"/>
            <a:ext cx="82296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028" name="Picture 5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4359" name="Rectangle 7"/>
          <p:cNvSpPr>
            <a:spLocks noChangeArrowheads="1"/>
          </p:cNvSpPr>
          <p:nvPr/>
        </p:nvSpPr>
        <p:spPr bwMode="auto">
          <a:xfrm>
            <a:off x="165100" y="6372225"/>
            <a:ext cx="15875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80000" tIns="0" rIns="0" bIns="0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1400" dirty="0">
                <a:latin typeface="+mn-lt"/>
                <a:cs typeface="+mn-cs"/>
              </a:rPr>
              <a:t>Imagine the result</a:t>
            </a:r>
            <a:endParaRPr lang="en-US" sz="1400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998" name="Rectangle 6"/>
          <p:cNvSpPr>
            <a:spLocks noChangeArrowheads="1"/>
          </p:cNvSpPr>
          <p:nvPr/>
        </p:nvSpPr>
        <p:spPr bwMode="auto">
          <a:xfrm>
            <a:off x="3048000" y="0"/>
            <a:ext cx="6096000" cy="6858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00400" y="1143000"/>
            <a:ext cx="556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25146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0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9461" name="Picture 5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7010" name="Rectangle 18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237011" name="Rectangle 19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4A8EC93A-FA2C-4FAF-9873-0E2829C9B9E9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237014" name="Text Box 22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997DDCB-CA3D-4FFB-AC17-AB77B2B2050B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ransition>
    <p:fade/>
  </p:transition>
  <p:txStyles>
    <p:titleStyle>
      <a:lvl1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2pPr>
      <a:lvl3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3pPr>
      <a:lvl4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4pPr>
      <a:lvl5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5pPr>
      <a:lvl6pPr marL="4572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6pPr>
      <a:lvl7pPr marL="9144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7pPr>
      <a:lvl8pPr marL="13716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8pPr>
      <a:lvl9pPr marL="18288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61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79A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21507" name="Picture 10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91568" name="Text Box 16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AC9EF65-2A70-492E-A1AA-F566A9145CD7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791571" name="Rectangle 19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791572" name="Rectangle 20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17DEE0BF-EA73-4CDA-B61B-F6EB0D6532AC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23555" name="Picture 9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2466" name="Rectangle 18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872467" name="Rectangle 19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D8B812E0-1A2C-4FFD-AFDA-D2A019CC791D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872468" name="Text Box 20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6106252-B7B5-49FE-BE90-064A5A09958F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rgbClr val="0079A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E2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25603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34573" name="Text Box 13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22FB917-76F9-48A2-9503-57858BD49026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834576" name="Rectangle 16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34577" name="Rectangle 17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9F88B2D6-0715-45D2-B335-D3622991F68A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ACAAA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27651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40716" name="Text Box 12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BB87E30-D3B6-401B-9678-CFB72CFB9AD0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840719" name="Rectangle 15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40720" name="Rectangle 16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E77BE59E-43D2-4498-BC04-1E350EA363BC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ABD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969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29700" name="Picture 7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5837" name="Text Box 13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A0656DF-603B-495B-971B-4D748635EE3C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  <p:sp>
        <p:nvSpPr>
          <p:cNvPr id="845840" name="Rectangle 16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845841" name="Rectangle 17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D7272E66-AF44-4DC9-88E2-69F29D52E629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38496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31747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49932" name="Text Box 12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0E1FD1D-9BA4-4AAB-BEA0-A129EBAC3410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849935" name="Rectangle 15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49936" name="Rectangle 16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9902BA10-47A7-438C-8480-ACFC9C25D266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01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5465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33795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54028" name="Rectangle 1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54029" name="Rectangle 1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0820A56C-32BC-4F43-97F1-80F593EBE3B4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54030" name="Text Box 1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69A07C1-0E32-4213-A4C4-1CFCA8262658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5971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35843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58125" name="Text Box 13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FD2F85A-EAD7-47A6-A183-E79F940270EC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  <p:sp>
        <p:nvSpPr>
          <p:cNvPr id="858128" name="Rectangle 16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58129" name="Rectangle 17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911C71BA-4A8B-4989-9468-FBD013F10FC5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588D6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37891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63245" name="Rectangle 13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© 2010 ARCADIS</a:t>
            </a:r>
          </a:p>
        </p:txBody>
      </p:sp>
      <p:sp>
        <p:nvSpPr>
          <p:cNvPr id="863246" name="Rectangle 14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592F8040-672E-42F7-94C7-486D870DAE3C}" type="datetime3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863247" name="Text Box 15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B3CD1A2-4A3E-48F3-9943-795307E02CF1}" type="slidenum">
              <a:rPr lang="en-US">
                <a:solidFill>
                  <a:schemeClr val="bg1"/>
                </a:solidFill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743200"/>
            <a:ext cx="701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82296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3076" name="Picture 11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4118" name="Rectangle 2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644119" name="Rectangle 2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C88161C6-8FD1-4436-8907-99336671510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644120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EC884AD-ED52-46DB-AF97-94165B611ED2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7FBDC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39939" name="Picture 3" descr="LOGOPNG YELL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8738" y="6323013"/>
            <a:ext cx="1150937" cy="24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73914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68366" name="Text Box 1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E4806C2-B6F1-4E22-93FB-42534EB156BB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  <p:sp>
        <p:nvSpPr>
          <p:cNvPr id="868369" name="Rectangle 17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868370" name="Rectangle 18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3605142E-5177-450E-999D-4D8AA2C0C440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2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3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248400" y="152400"/>
            <a:ext cx="274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4198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8400" y="1143000"/>
            <a:ext cx="2743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01491" name="Rectangle 19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001492" name="Rectangle 20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04F3A3D8-3C73-4FEF-BD00-32D96C80DA05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001495" name="Text Box 23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EDD5C8A-2E9E-4A7D-8F25-3A552AE75495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ransition>
    <p:fade/>
  </p:transition>
  <p:txStyles>
    <p:titleStyle>
      <a:lvl1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5000"/>
        </a:spcBef>
        <a:spcAft>
          <a:spcPct val="0"/>
        </a:spcAft>
        <a:buClr>
          <a:srgbClr val="0079A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77813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8400" y="11430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8400" y="2743200"/>
            <a:ext cx="2743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4036" name="Picture 7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1512" name="Rectangle 8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941513" name="Rectangle 9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A5A0573E-3DD4-46F9-8D3C-75C459342C09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941514" name="Text Box 10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95C2134-0A80-437E-97D4-4DA8A0E3F328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rtl="0" fontAlgn="base">
        <a:spcBef>
          <a:spcPct val="0"/>
        </a:spcBef>
        <a:spcAft>
          <a:spcPct val="0"/>
        </a:spcAft>
        <a:defRPr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556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286000"/>
            <a:ext cx="2514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0400" name="Rectangle 16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040401" name="Rectangle 17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831C612A-80DB-4327-BA8A-9B7D97FED7E6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040403" name="Text Box 19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7FE80BD-90AA-4B12-BB35-58EAD538FE4E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ransition>
    <p:fade/>
  </p:transition>
  <p:txStyles>
    <p:titleStyle>
      <a:lvl1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25000"/>
        </a:spcBef>
        <a:spcAft>
          <a:spcPct val="0"/>
        </a:spcAft>
        <a:defRPr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5000"/>
        </a:spcBef>
        <a:spcAft>
          <a:spcPct val="0"/>
        </a:spcAft>
        <a:buClr>
          <a:srgbClr val="0079A2"/>
        </a:buClr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77813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3048000"/>
            <a:ext cx="8839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Imagine the result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95600" y="4724400"/>
            <a:ext cx="3352800" cy="140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pic>
        <p:nvPicPr>
          <p:cNvPr id="48132" name="Picture 8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3145" name="Rectangle 9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883146" name="Rectangle 10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617F6E89-6445-4DC3-8959-DB19C8685DD0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883149" name="Text Box 13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4836150-2CFE-4D1D-92CD-43985D787495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C743AD-B4AA-40AB-81E0-022F808A2F54}" type="datetimeFigureOut">
              <a:rPr lang="en-US"/>
              <a:pPr>
                <a:defRPr/>
              </a:pPr>
              <a:t>3/21/2013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9C58D7-7029-402B-8B5D-5F1645B535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82296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5123" name="Picture 11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4118" name="Rectangle 2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644119" name="Rectangle 2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C88161C6-8FD1-4436-8907-99336671510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644120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F48D5BD-3681-4E07-AB22-84A7AE1FFA5B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519113"/>
            <a:ext cx="82296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7171" name="Picture 11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4118" name="Rectangle 2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644119" name="Rectangle 2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C88161C6-8FD1-4436-8907-99336671510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644120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346D39A-CF50-4D10-B9B2-15CCF5A646B3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143000"/>
            <a:ext cx="701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9219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38113"/>
            <a:ext cx="82296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9220" name="Picture 11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4118" name="Rectangle 2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644119" name="Rectangle 2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C88161C6-8FD1-4436-8907-99336671510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644120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FB0AD36-3C4D-4E06-A422-5CF59801293D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2743200"/>
            <a:ext cx="701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126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82296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1268" name="Picture 11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4118" name="Rectangle 22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644119" name="Rectangle 23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C88161C6-8FD1-4436-8907-99336671510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644120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6EF28B7-514B-4C6A-90AD-629C074F3543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200400" y="1143000"/>
            <a:ext cx="5562600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00400" y="2743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3316" name="Picture 10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2947" name="Rectangle 19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892948" name="Rectangle 20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EF408CB5-C518-4CA2-A25D-D5BEEC017687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892950" name="Text Box 22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B5FF47A-19A7-4FFB-9C66-179A89B2E622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77813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00400" y="2743200"/>
            <a:ext cx="556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200400" y="1143000"/>
            <a:ext cx="5562600" cy="131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5364" name="Picture 5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8880" name="Rectangle 16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1188881" name="Rectangle 17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2B95C3D1-FF16-4C86-8E96-367B57DC4882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1188883" name="Text Box 19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31E8C6-4F7B-4B6A-9B08-C00E4FCA8D85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ransition>
    <p:fade/>
  </p:transition>
  <p:txStyles>
    <p:titleStyle>
      <a:lvl1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48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marL="273050" indent="-273050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6828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5" name="Rectangle 7"/>
          <p:cNvSpPr>
            <a:spLocks noChangeArrowheads="1"/>
          </p:cNvSpPr>
          <p:nvPr/>
        </p:nvSpPr>
        <p:spPr bwMode="auto">
          <a:xfrm>
            <a:off x="3048000" y="0"/>
            <a:ext cx="6096000" cy="685800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pic>
        <p:nvPicPr>
          <p:cNvPr id="17411" name="Picture 8" descr="LOGO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1438" y="6319838"/>
            <a:ext cx="1138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143000"/>
            <a:ext cx="25146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0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00400" y="11430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000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23669" name="Rectangle 21"/>
          <p:cNvSpPr>
            <a:spLocks noChangeArrowheads="1"/>
          </p:cNvSpPr>
          <p:nvPr/>
        </p:nvSpPr>
        <p:spPr bwMode="auto">
          <a:xfrm>
            <a:off x="1901825" y="6440488"/>
            <a:ext cx="812800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>
                <a:latin typeface="+mn-lt"/>
                <a:cs typeface="+mn-cs"/>
              </a:rPr>
              <a:t>© 2010 ARCADIS</a:t>
            </a:r>
          </a:p>
        </p:txBody>
      </p:sp>
      <p:sp>
        <p:nvSpPr>
          <p:cNvPr id="923670" name="Rectangle 22"/>
          <p:cNvSpPr>
            <a:spLocks noChangeArrowheads="1"/>
          </p:cNvSpPr>
          <p:nvPr/>
        </p:nvSpPr>
        <p:spPr bwMode="auto">
          <a:xfrm>
            <a:off x="781050" y="6400800"/>
            <a:ext cx="9350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defRPr/>
            </a:pPr>
            <a:fld id="{56206A58-C692-4DFF-AF59-0DAE320A7F5B}" type="datetime3">
              <a:rPr lang="en-US">
                <a:latin typeface="+mn-lt"/>
                <a:cs typeface="+mn-cs"/>
              </a:rPr>
              <a:pPr fontAlgn="auto">
                <a:spcAft>
                  <a:spcPts val="0"/>
                </a:spcAft>
                <a:defRPr/>
              </a:pPr>
              <a:t>21 March 2013</a:t>
            </a:fld>
            <a:endParaRPr lang="en-US" dirty="0">
              <a:latin typeface="+mn-lt"/>
              <a:cs typeface="+mn-cs"/>
            </a:endParaRPr>
          </a:p>
        </p:txBody>
      </p:sp>
      <p:sp>
        <p:nvSpPr>
          <p:cNvPr id="923672" name="Text Box 24"/>
          <p:cNvSpPr txBox="1">
            <a:spLocks noChangeArrowheads="1"/>
          </p:cNvSpPr>
          <p:nvPr/>
        </p:nvSpPr>
        <p:spPr bwMode="auto">
          <a:xfrm>
            <a:off x="171450" y="6446838"/>
            <a:ext cx="771525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98DC336-F7FA-4CAF-9586-271D6C01D2A2}" type="slidenum">
              <a:rPr lang="en-US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r>
              <a:rPr lang="en-US" dirty="0">
                <a:latin typeface="+mn-lt"/>
                <a:cs typeface="+mn-cs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ransition>
    <p:fade/>
  </p:transition>
  <p:txStyles>
    <p:titleStyle>
      <a:lvl1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2pPr>
      <a:lvl3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3pPr>
      <a:lvl4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4pPr>
      <a:lvl5pPr algn="r" rtl="0" fontAlgn="base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5pPr>
      <a:lvl6pPr marL="4572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6pPr>
      <a:lvl7pPr marL="9144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7pPr>
      <a:lvl8pPr marL="13716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8pPr>
      <a:lvl9pPr marL="1828800" algn="r" rtl="0" eaLnBrk="1" fontAlgn="base" hangingPunct="1">
        <a:lnSpc>
          <a:spcPct val="90000"/>
        </a:lnSpc>
        <a:spcBef>
          <a:spcPct val="25000"/>
        </a:spcBef>
        <a:spcAft>
          <a:spcPct val="0"/>
        </a:spcAft>
        <a:defRPr sz="3200">
          <a:solidFill>
            <a:srgbClr val="0079A2"/>
          </a:solidFill>
          <a:latin typeface="Arial" charset="0"/>
          <a:cs typeface="Arial" charset="0"/>
        </a:defRPr>
      </a:lvl9pPr>
    </p:titleStyle>
    <p:bodyStyle>
      <a:lvl1pPr algn="l" rtl="0" fontAlgn="base">
        <a:spcBef>
          <a:spcPct val="25000"/>
        </a:spcBef>
        <a:spcAft>
          <a:spcPct val="0"/>
        </a:spcAft>
        <a:buClr>
          <a:srgbClr val="0079A2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20725" indent="-277813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2pPr>
      <a:lvl3pPr marL="1073150" indent="-173038" algn="l" rtl="0" fontAlgn="base">
        <a:spcBef>
          <a:spcPct val="25000"/>
        </a:spcBef>
        <a:spcAft>
          <a:spcPct val="0"/>
        </a:spcAft>
        <a:buClr>
          <a:srgbClr val="0079A2"/>
        </a:buClr>
        <a:defRPr sz="2400">
          <a:solidFill>
            <a:schemeClr val="tx1"/>
          </a:solidFill>
          <a:latin typeface="+mn-lt"/>
          <a:cs typeface="+mn-cs"/>
        </a:defRPr>
      </a:lvl3pPr>
      <a:lvl4pPr marL="1665288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73275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304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876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448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90207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362200"/>
            <a:ext cx="6400800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6" name="TextBox 2"/>
          <p:cNvSpPr txBox="1">
            <a:spLocks noChangeArrowheads="1"/>
          </p:cNvSpPr>
          <p:nvPr/>
        </p:nvSpPr>
        <p:spPr bwMode="auto">
          <a:xfrm>
            <a:off x="5562600" y="4267200"/>
            <a:ext cx="3048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Treatment Plant </a:t>
            </a:r>
            <a:r>
              <a:rPr lang="en-US" sz="800" dirty="0" smtClean="0">
                <a:solidFill>
                  <a:srgbClr val="FF0000"/>
                </a:solidFill>
                <a:latin typeface="Calibri" pitchFamily="34" charset="0"/>
              </a:rPr>
              <a:t>Additions</a:t>
            </a:r>
          </a:p>
          <a:p>
            <a:r>
              <a:rPr lang="en-US" sz="800" dirty="0" smtClean="0">
                <a:latin typeface="Calibri" pitchFamily="34" charset="0"/>
              </a:rPr>
              <a:t>(Total $96,600,000)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u="sng" dirty="0" smtClean="0">
                <a:latin typeface="Calibri" pitchFamily="34" charset="0"/>
              </a:rPr>
              <a:t>Basin 7</a:t>
            </a:r>
            <a:r>
              <a:rPr lang="en-US" sz="800" dirty="0" smtClean="0">
                <a:latin typeface="Calibri" pitchFamily="34" charset="0"/>
              </a:rPr>
              <a:t> – includes a 20 MGD Treatment Train including, Flocculation, Sedimentation and Filtration  Facilities - $53,400,000</a:t>
            </a:r>
          </a:p>
          <a:p>
            <a:r>
              <a:rPr lang="en-US" sz="800" u="sng" dirty="0" smtClean="0">
                <a:latin typeface="Calibri" pitchFamily="34" charset="0"/>
              </a:rPr>
              <a:t>Basin 8</a:t>
            </a:r>
            <a:r>
              <a:rPr lang="en-US" sz="800" dirty="0" smtClean="0">
                <a:latin typeface="Calibri" pitchFamily="34" charset="0"/>
              </a:rPr>
              <a:t> – includes a 20 MGD Treatment Train including, Flocculation, Sedimentation and Filtration Facilities -  $43,200,000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62600" y="4267200"/>
            <a:ext cx="30480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2468" name="TextBox 4"/>
          <p:cNvSpPr txBox="1">
            <a:spLocks noChangeArrowheads="1"/>
          </p:cNvSpPr>
          <p:nvPr/>
        </p:nvSpPr>
        <p:spPr bwMode="auto">
          <a:xfrm>
            <a:off x="304800" y="1066800"/>
            <a:ext cx="13160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0000"/>
                </a:solidFill>
                <a:latin typeface="Calibri" pitchFamily="34" charset="0"/>
              </a:rPr>
              <a:t>Raw Water Intake Impr.</a:t>
            </a:r>
          </a:p>
          <a:p>
            <a:r>
              <a:rPr lang="en-US" sz="800">
                <a:latin typeface="Calibri" pitchFamily="34" charset="0"/>
              </a:rPr>
              <a:t>$1,775,000</a:t>
            </a:r>
          </a:p>
          <a:p>
            <a:r>
              <a:rPr lang="en-US" sz="800">
                <a:latin typeface="Calibri" pitchFamily="34" charset="0"/>
              </a:rPr>
              <a:t>Structural, Interior</a:t>
            </a:r>
          </a:p>
          <a:p>
            <a:r>
              <a:rPr lang="en-US" sz="800">
                <a:latin typeface="Calibri" pitchFamily="34" charset="0"/>
              </a:rPr>
              <a:t>and Exterior Improvements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066800"/>
            <a:ext cx="12954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71" name="TextBox 8"/>
          <p:cNvSpPr txBox="1">
            <a:spLocks noChangeArrowheads="1"/>
          </p:cNvSpPr>
          <p:nvPr/>
        </p:nvSpPr>
        <p:spPr bwMode="auto">
          <a:xfrm>
            <a:off x="1600200" y="152400"/>
            <a:ext cx="164019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Low Service PS Improvements</a:t>
            </a:r>
          </a:p>
          <a:p>
            <a:r>
              <a:rPr lang="en-US" sz="800" dirty="0" smtClean="0">
                <a:latin typeface="Calibri" pitchFamily="34" charset="0"/>
              </a:rPr>
              <a:t>$20,633,000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dirty="0">
                <a:latin typeface="Calibri" pitchFamily="34" charset="0"/>
              </a:rPr>
              <a:t>Electrical Upgrades, Pump Rehab, </a:t>
            </a:r>
          </a:p>
          <a:p>
            <a:r>
              <a:rPr lang="en-US" sz="800" dirty="0">
                <a:latin typeface="Calibri" pitchFamily="34" charset="0"/>
              </a:rPr>
              <a:t>Piping Gallery Improvements</a:t>
            </a:r>
          </a:p>
          <a:p>
            <a:r>
              <a:rPr lang="en-US" sz="800" dirty="0">
                <a:latin typeface="Calibri" pitchFamily="34" charset="0"/>
              </a:rPr>
              <a:t>Equipment </a:t>
            </a:r>
            <a:r>
              <a:rPr lang="en-US" sz="800" dirty="0" smtClean="0">
                <a:latin typeface="Calibri" pitchFamily="34" charset="0"/>
              </a:rPr>
              <a:t>Replacements, Security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0200" y="152400"/>
            <a:ext cx="1600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2" name="Straight Arrow Connector 11"/>
          <p:cNvCxnSpPr>
            <a:stCxn id="9" idx="2"/>
          </p:cNvCxnSpPr>
          <p:nvPr/>
        </p:nvCxnSpPr>
        <p:spPr>
          <a:xfrm>
            <a:off x="2209800" y="838200"/>
            <a:ext cx="412750" cy="1730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74" name="TextBox 14"/>
          <p:cNvSpPr txBox="1">
            <a:spLocks noChangeArrowheads="1"/>
          </p:cNvSpPr>
          <p:nvPr/>
        </p:nvSpPr>
        <p:spPr bwMode="auto">
          <a:xfrm>
            <a:off x="2590800" y="1295400"/>
            <a:ext cx="16002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Chemical Feed System </a:t>
            </a:r>
            <a:r>
              <a:rPr lang="en-US" sz="800" dirty="0" err="1">
                <a:solidFill>
                  <a:srgbClr val="FF0000"/>
                </a:solidFill>
                <a:latin typeface="Calibri" pitchFamily="34" charset="0"/>
              </a:rPr>
              <a:t>Impr</a:t>
            </a:r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  <a:p>
            <a:pPr marL="342900" indent="-342900"/>
            <a:r>
              <a:rPr lang="en-US" sz="800" dirty="0" smtClean="0">
                <a:latin typeface="Calibri" pitchFamily="34" charset="0"/>
              </a:rPr>
              <a:t>$10,384,000</a:t>
            </a:r>
            <a:endParaRPr lang="en-US" sz="800" dirty="0">
              <a:latin typeface="Calibri" pitchFamily="34" charset="0"/>
            </a:endParaRPr>
          </a:p>
          <a:p>
            <a:pPr marL="342900" indent="-342900"/>
            <a:r>
              <a:rPr lang="en-US" sz="800" dirty="0">
                <a:latin typeface="Calibri" pitchFamily="34" charset="0"/>
              </a:rPr>
              <a:t>Carbon, Alum, Lime and Soda Ash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90800" y="1295400"/>
            <a:ext cx="15240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77" name="TextBox 18"/>
          <p:cNvSpPr txBox="1">
            <a:spLocks noChangeArrowheads="1"/>
          </p:cNvSpPr>
          <p:nvPr/>
        </p:nvSpPr>
        <p:spPr bwMode="auto">
          <a:xfrm>
            <a:off x="3581400" y="152400"/>
            <a:ext cx="1854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Flocculation/Sedimentation Basin </a:t>
            </a:r>
            <a:r>
              <a:rPr lang="en-US" sz="800" dirty="0" err="1">
                <a:solidFill>
                  <a:srgbClr val="FF0000"/>
                </a:solidFill>
                <a:latin typeface="Calibri" pitchFamily="34" charset="0"/>
              </a:rPr>
              <a:t>Impr</a:t>
            </a:r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.</a:t>
            </a:r>
          </a:p>
          <a:p>
            <a:r>
              <a:rPr lang="en-US" sz="800" dirty="0">
                <a:latin typeface="Calibri" pitchFamily="34" charset="0"/>
              </a:rPr>
              <a:t>$14,321,000</a:t>
            </a:r>
          </a:p>
          <a:p>
            <a:r>
              <a:rPr lang="en-US" sz="800" dirty="0">
                <a:latin typeface="Calibri" pitchFamily="34" charset="0"/>
              </a:rPr>
              <a:t>Equipment Replacements and Structural</a:t>
            </a:r>
          </a:p>
          <a:p>
            <a:r>
              <a:rPr lang="en-US" sz="800" dirty="0">
                <a:latin typeface="Calibri" pitchFamily="34" charset="0"/>
              </a:rPr>
              <a:t>Improvements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81400" y="152400"/>
            <a:ext cx="1828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80" name="TextBox 23"/>
          <p:cNvSpPr txBox="1">
            <a:spLocks noChangeArrowheads="1"/>
          </p:cNvSpPr>
          <p:nvPr/>
        </p:nvSpPr>
        <p:spPr bwMode="auto">
          <a:xfrm>
            <a:off x="5029200" y="1143000"/>
            <a:ext cx="18288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Filter System Improvements</a:t>
            </a:r>
          </a:p>
          <a:p>
            <a:r>
              <a:rPr lang="en-US" sz="800" dirty="0">
                <a:latin typeface="Calibri" pitchFamily="34" charset="0"/>
              </a:rPr>
              <a:t>$</a:t>
            </a:r>
            <a:r>
              <a:rPr lang="en-US" sz="800" dirty="0" smtClean="0">
                <a:latin typeface="Calibri" pitchFamily="34" charset="0"/>
              </a:rPr>
              <a:t>37,695,000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dirty="0">
                <a:latin typeface="Calibri" pitchFamily="34" charset="0"/>
              </a:rPr>
              <a:t>Piping and Valve Replacements and Rehabilitation, Pumping System </a:t>
            </a:r>
            <a:r>
              <a:rPr lang="en-US" sz="800" dirty="0" err="1">
                <a:latin typeface="Calibri" pitchFamily="34" charset="0"/>
              </a:rPr>
              <a:t>Impr</a:t>
            </a:r>
            <a:r>
              <a:rPr lang="en-US" sz="800" dirty="0">
                <a:latin typeface="Calibri" pitchFamily="34" charset="0"/>
              </a:rPr>
              <a:t>.,</a:t>
            </a:r>
          </a:p>
          <a:p>
            <a:r>
              <a:rPr lang="en-US" sz="800" dirty="0">
                <a:latin typeface="Calibri" pitchFamily="34" charset="0"/>
              </a:rPr>
              <a:t>Filter Wash Water Facility </a:t>
            </a:r>
            <a:r>
              <a:rPr lang="en-US" sz="800" dirty="0" err="1">
                <a:latin typeface="Calibri" pitchFamily="34" charset="0"/>
              </a:rPr>
              <a:t>Impr</a:t>
            </a:r>
            <a:r>
              <a:rPr lang="en-US" sz="800" dirty="0">
                <a:latin typeface="Calibri" pitchFamily="34" charset="0"/>
              </a:rPr>
              <a:t>., etc.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29200" y="1143000"/>
            <a:ext cx="17526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83" name="TextBox 27"/>
          <p:cNvSpPr txBox="1">
            <a:spLocks noChangeArrowheads="1"/>
          </p:cNvSpPr>
          <p:nvPr/>
        </p:nvSpPr>
        <p:spPr bwMode="auto">
          <a:xfrm>
            <a:off x="6705600" y="304800"/>
            <a:ext cx="2168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0000"/>
                </a:solidFill>
                <a:latin typeface="Calibri" pitchFamily="34" charset="0"/>
              </a:rPr>
              <a:t>High Service PS Improvements</a:t>
            </a:r>
          </a:p>
          <a:p>
            <a:r>
              <a:rPr lang="en-US" sz="800">
                <a:latin typeface="Calibri" pitchFamily="34" charset="0"/>
              </a:rPr>
              <a:t>$12,172,000</a:t>
            </a:r>
          </a:p>
          <a:p>
            <a:r>
              <a:rPr lang="en-US" sz="800">
                <a:latin typeface="Calibri" pitchFamily="34" charset="0"/>
              </a:rPr>
              <a:t>Electrical Upgrades, Pump Rehab, Piping Gallery</a:t>
            </a:r>
          </a:p>
          <a:p>
            <a:r>
              <a:rPr lang="en-US" sz="800">
                <a:latin typeface="Calibri" pitchFamily="34" charset="0"/>
              </a:rPr>
              <a:t>Improvements, Equipment Replacements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705600" y="304800"/>
            <a:ext cx="21336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31" name="Straight Arrow Connector 30"/>
          <p:cNvCxnSpPr>
            <a:stCxn id="29" idx="2"/>
          </p:cNvCxnSpPr>
          <p:nvPr/>
        </p:nvCxnSpPr>
        <p:spPr>
          <a:xfrm>
            <a:off x="7467600" y="914400"/>
            <a:ext cx="1588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486" name="TextBox 31"/>
          <p:cNvSpPr txBox="1">
            <a:spLocks noChangeArrowheads="1"/>
          </p:cNvSpPr>
          <p:nvPr/>
        </p:nvSpPr>
        <p:spPr bwMode="auto">
          <a:xfrm>
            <a:off x="7696200" y="1219200"/>
            <a:ext cx="1287463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>
                <a:solidFill>
                  <a:srgbClr val="FF0000"/>
                </a:solidFill>
                <a:latin typeface="Calibri" pitchFamily="34" charset="0"/>
              </a:rPr>
              <a:t>Heatherdowns PS Impr.</a:t>
            </a:r>
          </a:p>
          <a:p>
            <a:r>
              <a:rPr lang="en-US" sz="800">
                <a:latin typeface="Calibri" pitchFamily="34" charset="0"/>
              </a:rPr>
              <a:t>$5,530,000</a:t>
            </a:r>
          </a:p>
          <a:p>
            <a:r>
              <a:rPr lang="en-US" sz="800">
                <a:latin typeface="Calibri" pitchFamily="34" charset="0"/>
              </a:rPr>
              <a:t>Electrical Upgrades, Pump </a:t>
            </a:r>
          </a:p>
          <a:p>
            <a:r>
              <a:rPr lang="en-US" sz="800">
                <a:latin typeface="Calibri" pitchFamily="34" charset="0"/>
              </a:rPr>
              <a:t>And Equipment Rehab, </a:t>
            </a:r>
          </a:p>
          <a:p>
            <a:r>
              <a:rPr lang="en-US" sz="800">
                <a:latin typeface="Calibri" pitchFamily="34" charset="0"/>
              </a:rPr>
              <a:t>Structural Improvements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696200" y="1219200"/>
            <a:ext cx="12954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496" name="TextBox 44"/>
          <p:cNvSpPr txBox="1">
            <a:spLocks noChangeArrowheads="1"/>
          </p:cNvSpPr>
          <p:nvPr/>
        </p:nvSpPr>
        <p:spPr bwMode="auto">
          <a:xfrm>
            <a:off x="4953000" y="5257800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Residuals Handling</a:t>
            </a:r>
          </a:p>
          <a:p>
            <a:r>
              <a:rPr lang="en-US" sz="800" dirty="0">
                <a:latin typeface="Calibri" pitchFamily="34" charset="0"/>
              </a:rPr>
              <a:t>$20,542,000</a:t>
            </a:r>
          </a:p>
          <a:p>
            <a:r>
              <a:rPr lang="en-US" sz="800" dirty="0">
                <a:latin typeface="Calibri" pitchFamily="34" charset="0"/>
              </a:rPr>
              <a:t>Press and Thickener </a:t>
            </a:r>
            <a:r>
              <a:rPr lang="en-US" sz="800" dirty="0" smtClean="0">
                <a:latin typeface="Calibri" pitchFamily="34" charset="0"/>
              </a:rPr>
              <a:t>Rehabilitation, Additional </a:t>
            </a:r>
            <a:r>
              <a:rPr lang="en-US" sz="800" dirty="0">
                <a:latin typeface="Calibri" pitchFamily="34" charset="0"/>
              </a:rPr>
              <a:t>Thickener Tank, Additional </a:t>
            </a:r>
            <a:r>
              <a:rPr lang="en-US" sz="800" dirty="0" smtClean="0">
                <a:latin typeface="Calibri" pitchFamily="34" charset="0"/>
              </a:rPr>
              <a:t>Press </a:t>
            </a:r>
            <a:r>
              <a:rPr lang="en-US" sz="800" dirty="0">
                <a:latin typeface="Calibri" pitchFamily="34" charset="0"/>
              </a:rPr>
              <a:t>and </a:t>
            </a:r>
            <a:r>
              <a:rPr lang="en-US" sz="800" dirty="0" smtClean="0">
                <a:latin typeface="Calibri" pitchFamily="34" charset="0"/>
              </a:rPr>
              <a:t>Bldg Expansion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953000" y="5257800"/>
            <a:ext cx="2362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28600" y="4267200"/>
            <a:ext cx="2133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Additional Facility Improvements</a:t>
            </a:r>
          </a:p>
          <a:p>
            <a:pPr>
              <a:buFontTx/>
              <a:buAutoNum type="arabicPeriod"/>
            </a:pPr>
            <a:r>
              <a:rPr lang="en-US" sz="800" dirty="0">
                <a:latin typeface="Calibri" pitchFamily="34" charset="0"/>
              </a:rPr>
              <a:t> SCADA System </a:t>
            </a:r>
            <a:r>
              <a:rPr lang="en-US" sz="800" dirty="0" smtClean="0">
                <a:latin typeface="Calibri" pitchFamily="34" charset="0"/>
              </a:rPr>
              <a:t>Replacement   $5,000,000</a:t>
            </a:r>
            <a:endParaRPr lang="en-US" sz="800" dirty="0">
              <a:latin typeface="Calibri" pitchFamily="34" charset="0"/>
            </a:endParaRPr>
          </a:p>
          <a:p>
            <a:pPr>
              <a:buFontTx/>
              <a:buAutoNum type="arabicPeriod"/>
            </a:pPr>
            <a:r>
              <a:rPr lang="en-US" sz="800" dirty="0">
                <a:latin typeface="Calibri" pitchFamily="34" charset="0"/>
              </a:rPr>
              <a:t> Power Supply Improvements </a:t>
            </a:r>
            <a:r>
              <a:rPr lang="en-US" sz="800" dirty="0" smtClean="0">
                <a:latin typeface="Calibri" pitchFamily="34" charset="0"/>
              </a:rPr>
              <a:t>   $ 7,000,000</a:t>
            </a:r>
            <a:endParaRPr lang="en-US" sz="800" dirty="0">
              <a:latin typeface="Calibri" pitchFamily="34" charset="0"/>
            </a:endParaRPr>
          </a:p>
          <a:p>
            <a:pPr>
              <a:buFontTx/>
              <a:buAutoNum type="arabicPeriod"/>
            </a:pPr>
            <a:r>
              <a:rPr lang="en-US" sz="800" dirty="0">
                <a:latin typeface="Calibri" pitchFamily="34" charset="0"/>
              </a:rPr>
              <a:t> HVAC </a:t>
            </a:r>
            <a:r>
              <a:rPr lang="en-US" sz="800" dirty="0" smtClean="0">
                <a:latin typeface="Calibri" pitchFamily="34" charset="0"/>
              </a:rPr>
              <a:t>Improvements   </a:t>
            </a:r>
            <a:r>
              <a:rPr lang="en-US" sz="800" dirty="0">
                <a:latin typeface="Calibri" pitchFamily="34" charset="0"/>
              </a:rPr>
              <a:t>$1,869,000</a:t>
            </a:r>
          </a:p>
          <a:p>
            <a:pPr>
              <a:buFontTx/>
              <a:buAutoNum type="arabicPeriod"/>
            </a:pPr>
            <a:r>
              <a:rPr lang="en-US" sz="800" dirty="0">
                <a:latin typeface="Calibri" pitchFamily="34" charset="0"/>
              </a:rPr>
              <a:t> Filter Plant Roof </a:t>
            </a:r>
            <a:r>
              <a:rPr lang="en-US" sz="800" dirty="0" smtClean="0">
                <a:latin typeface="Calibri" pitchFamily="34" charset="0"/>
              </a:rPr>
              <a:t>Replacements</a:t>
            </a:r>
            <a:r>
              <a:rPr lang="en-US" sz="800" dirty="0">
                <a:latin typeface="Calibri" pitchFamily="34" charset="0"/>
              </a:rPr>
              <a:t> </a:t>
            </a:r>
            <a:r>
              <a:rPr lang="en-US" sz="800" dirty="0" smtClean="0">
                <a:latin typeface="Calibri" pitchFamily="34" charset="0"/>
              </a:rPr>
              <a:t>  $15,000,000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dirty="0">
                <a:latin typeface="Calibri" pitchFamily="34" charset="0"/>
              </a:rPr>
              <a:t>5. Structural Repairs to </a:t>
            </a:r>
            <a:r>
              <a:rPr lang="en-US" sz="800" dirty="0" smtClean="0">
                <a:latin typeface="Calibri" pitchFamily="34" charset="0"/>
              </a:rPr>
              <a:t>Plant   </a:t>
            </a:r>
            <a:r>
              <a:rPr lang="en-US" sz="800" dirty="0">
                <a:latin typeface="Calibri" pitchFamily="34" charset="0"/>
              </a:rPr>
              <a:t>$2,638, 000</a:t>
            </a:r>
          </a:p>
          <a:p>
            <a:r>
              <a:rPr lang="en-US" sz="800" dirty="0">
                <a:latin typeface="Calibri" pitchFamily="34" charset="0"/>
              </a:rPr>
              <a:t>6. Administration Bldg Offices and Property</a:t>
            </a:r>
          </a:p>
          <a:p>
            <a:r>
              <a:rPr lang="en-US" sz="800" dirty="0">
                <a:latin typeface="Calibri" pitchFamily="34" charset="0"/>
              </a:rPr>
              <a:t>    Acquisition </a:t>
            </a:r>
            <a:r>
              <a:rPr lang="en-US" sz="800" dirty="0" smtClean="0">
                <a:latin typeface="Calibri" pitchFamily="34" charset="0"/>
              </a:rPr>
              <a:t>  $4,804,000</a:t>
            </a:r>
            <a:endParaRPr lang="en-US" sz="800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28600" y="4267200"/>
            <a:ext cx="2133600" cy="106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502" name="TextBox 58"/>
          <p:cNvSpPr txBox="1">
            <a:spLocks noChangeArrowheads="1"/>
          </p:cNvSpPr>
          <p:nvPr/>
        </p:nvSpPr>
        <p:spPr bwMode="auto">
          <a:xfrm>
            <a:off x="1654216" y="6019800"/>
            <a:ext cx="560634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atin typeface="Calibri" pitchFamily="34" charset="0"/>
              </a:rPr>
              <a:t>Toledo </a:t>
            </a:r>
            <a:r>
              <a:rPr lang="en-US" b="1" dirty="0" smtClean="0">
                <a:latin typeface="Calibri" pitchFamily="34" charset="0"/>
              </a:rPr>
              <a:t>Division of Water Treatment - </a:t>
            </a:r>
            <a:r>
              <a:rPr lang="en-US" b="1" dirty="0">
                <a:latin typeface="Calibri" pitchFamily="34" charset="0"/>
              </a:rPr>
              <a:t>Improvement </a:t>
            </a:r>
            <a:r>
              <a:rPr lang="en-US" b="1" dirty="0" smtClean="0">
                <a:latin typeface="Calibri" pitchFamily="34" charset="0"/>
              </a:rPr>
              <a:t>Costs</a:t>
            </a:r>
          </a:p>
          <a:p>
            <a:pPr algn="ctr"/>
            <a:r>
              <a:rPr lang="en-US" sz="1600" dirty="0" smtClean="0">
                <a:latin typeface="Calibri" pitchFamily="34" charset="0"/>
              </a:rPr>
              <a:t>Total Cost - $263,963,000</a:t>
            </a:r>
            <a:endParaRPr lang="en-US" sz="1600" dirty="0">
              <a:latin typeface="Calibri" pitchFamily="34" charset="0"/>
            </a:endParaRPr>
          </a:p>
        </p:txBody>
      </p:sp>
      <p:cxnSp>
        <p:nvCxnSpPr>
          <p:cNvPr id="18" name="Straight Arrow Connector 17"/>
          <p:cNvCxnSpPr>
            <a:stCxn id="16" idx="2"/>
          </p:cNvCxnSpPr>
          <p:nvPr/>
        </p:nvCxnSpPr>
        <p:spPr>
          <a:xfrm>
            <a:off x="3733800" y="16764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511" name="Line 47"/>
          <p:cNvSpPr>
            <a:spLocks noChangeShapeType="1"/>
          </p:cNvSpPr>
          <p:nvPr/>
        </p:nvSpPr>
        <p:spPr bwMode="auto">
          <a:xfrm>
            <a:off x="3352800" y="1752600"/>
            <a:ext cx="609600" cy="6096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3" name="Line 49"/>
          <p:cNvSpPr>
            <a:spLocks noChangeShapeType="1"/>
          </p:cNvSpPr>
          <p:nvPr/>
        </p:nvSpPr>
        <p:spPr bwMode="auto">
          <a:xfrm flipH="1">
            <a:off x="2895600" y="1752600"/>
            <a:ext cx="457200" cy="762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14" name="Line 50"/>
          <p:cNvSpPr>
            <a:spLocks noChangeShapeType="1"/>
          </p:cNvSpPr>
          <p:nvPr/>
        </p:nvSpPr>
        <p:spPr bwMode="auto">
          <a:xfrm>
            <a:off x="3352800" y="1752600"/>
            <a:ext cx="76200" cy="6096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20" name="Rectangle 56"/>
          <p:cNvSpPr>
            <a:spLocks noChangeArrowheads="1"/>
          </p:cNvSpPr>
          <p:nvPr/>
        </p:nvSpPr>
        <p:spPr bwMode="auto">
          <a:xfrm>
            <a:off x="6324600" y="3429000"/>
            <a:ext cx="2286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latin typeface="Calibri" pitchFamily="34" charset="0"/>
              </a:rPr>
              <a:t>New Disinfection Facilities</a:t>
            </a:r>
          </a:p>
          <a:p>
            <a:r>
              <a:rPr lang="en-US" sz="800" dirty="0" smtClean="0">
                <a:latin typeface="Calibri" pitchFamily="34" charset="0"/>
              </a:rPr>
              <a:t>$8,000,000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dirty="0">
                <a:latin typeface="Calibri" pitchFamily="34" charset="0"/>
              </a:rPr>
              <a:t>Chlorine and Chlorine Dioxide Generation and Feed Equip., Masonry Building</a:t>
            </a:r>
          </a:p>
        </p:txBody>
      </p:sp>
      <p:sp>
        <p:nvSpPr>
          <p:cNvPr id="2" name="Rectangle 15"/>
          <p:cNvSpPr/>
          <p:nvPr/>
        </p:nvSpPr>
        <p:spPr>
          <a:xfrm>
            <a:off x="6324600" y="3429000"/>
            <a:ext cx="21336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2532" name="Line 68"/>
          <p:cNvSpPr>
            <a:spLocks noChangeShapeType="1"/>
          </p:cNvSpPr>
          <p:nvPr/>
        </p:nvSpPr>
        <p:spPr bwMode="auto">
          <a:xfrm>
            <a:off x="8001000" y="1905000"/>
            <a:ext cx="0" cy="457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3" name="Line 69"/>
          <p:cNvSpPr>
            <a:spLocks noChangeShapeType="1"/>
          </p:cNvSpPr>
          <p:nvPr/>
        </p:nvSpPr>
        <p:spPr bwMode="auto">
          <a:xfrm flipV="1">
            <a:off x="6477000" y="2667000"/>
            <a:ext cx="0" cy="762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4" name="Line 70"/>
          <p:cNvSpPr>
            <a:spLocks noChangeShapeType="1"/>
          </p:cNvSpPr>
          <p:nvPr/>
        </p:nvSpPr>
        <p:spPr bwMode="auto">
          <a:xfrm flipH="1" flipV="1">
            <a:off x="4724400" y="5029200"/>
            <a:ext cx="228600" cy="2286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5" name="Line 71"/>
          <p:cNvSpPr>
            <a:spLocks noChangeShapeType="1"/>
          </p:cNvSpPr>
          <p:nvPr/>
        </p:nvSpPr>
        <p:spPr bwMode="auto">
          <a:xfrm>
            <a:off x="5638800" y="4267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7" name="Line 73"/>
          <p:cNvSpPr>
            <a:spLocks noChangeShapeType="1"/>
          </p:cNvSpPr>
          <p:nvPr/>
        </p:nvSpPr>
        <p:spPr bwMode="auto">
          <a:xfrm flipV="1">
            <a:off x="5867400" y="3352800"/>
            <a:ext cx="152400" cy="914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8" name="Line 74"/>
          <p:cNvSpPr>
            <a:spLocks noChangeShapeType="1"/>
          </p:cNvSpPr>
          <p:nvPr/>
        </p:nvSpPr>
        <p:spPr bwMode="auto">
          <a:xfrm flipH="1" flipV="1">
            <a:off x="5410200" y="3048000"/>
            <a:ext cx="457200" cy="12192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39" name="Line 75"/>
          <p:cNvSpPr>
            <a:spLocks noChangeShapeType="1"/>
          </p:cNvSpPr>
          <p:nvPr/>
        </p:nvSpPr>
        <p:spPr bwMode="auto">
          <a:xfrm flipH="1" flipV="1">
            <a:off x="4876800" y="3352800"/>
            <a:ext cx="990600" cy="914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40" name="Line 76"/>
          <p:cNvSpPr>
            <a:spLocks noChangeShapeType="1"/>
          </p:cNvSpPr>
          <p:nvPr/>
        </p:nvSpPr>
        <p:spPr bwMode="auto">
          <a:xfrm>
            <a:off x="4419600" y="762000"/>
            <a:ext cx="228600" cy="1524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41" name="Line 77"/>
          <p:cNvSpPr>
            <a:spLocks noChangeShapeType="1"/>
          </p:cNvSpPr>
          <p:nvPr/>
        </p:nvSpPr>
        <p:spPr bwMode="auto">
          <a:xfrm>
            <a:off x="914400" y="1676400"/>
            <a:ext cx="1143000" cy="762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543" name="Line 79"/>
          <p:cNvSpPr>
            <a:spLocks noChangeShapeType="1"/>
          </p:cNvSpPr>
          <p:nvPr/>
        </p:nvSpPr>
        <p:spPr bwMode="auto">
          <a:xfrm>
            <a:off x="6096000" y="1828800"/>
            <a:ext cx="0" cy="5334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RCADIS2011">
  <a:themeElements>
    <a:clrScheme name="ARCADIS2011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Presentation Tit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75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Presentation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Bullet Text with Box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 with Box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 Text with Box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Box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Box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Box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Box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Box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Box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Chapter - Option 1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Chapter - Option 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Chapter - Option 2">
  <a:themeElements>
    <a:clrScheme name="Chapter - Option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2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Chapter - Option 3">
  <a:themeElements>
    <a:clrScheme name="Chapter - Option 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Chapter - Option 4">
  <a:themeElements>
    <a:clrScheme name="Chapter - Option 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4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Chapter - Option 5">
  <a:themeElements>
    <a:clrScheme name="Chapter - Option 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5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Chapter - Option 6">
  <a:themeElements>
    <a:clrScheme name="Chapter - Option 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6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Chapter - Option 7">
  <a:themeElements>
    <a:clrScheme name="Chapter - Option 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Chapter - Option 8">
  <a:themeElements>
    <a:clrScheme name="Chapter - Option 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8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Chapter - Option 9">
  <a:themeElements>
    <a:clrScheme name="Chapter - Option 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9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xt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Chapter - Option 10">
  <a:themeElements>
    <a:clrScheme name="Chapter - Option 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hapter - Option 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hapter - Option 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- Option 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- Option 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Case Study Option 1">
  <a:themeElements>
    <a:clrScheme name="Case Study Option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se Study Option 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se Study Option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Case Study Option 2">
  <a:themeElements>
    <a:clrScheme name="Case Study Option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se Study Option 2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se Study Option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Case Study Option No Image">
  <a:themeElements>
    <a:clrScheme name="Case Study Option No Im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se Study Option No Ima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ase Study Option No Im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No Im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No Im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No Im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No Im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e Study Option No Im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e Study Option No Im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End Slide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End 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nd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d Sli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d Sli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d Sli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d Sli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d Sli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d Sli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able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mart Art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ln>
          <a:headEnd type="none" w="med" len="med"/>
          <a:tailEnd type="none" w="med" len="med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Bullet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arge Graphic (Chart/Screencap)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noAutofit/>
      </a:bodyPr>
      <a:lstStyle>
        <a:defPPr>
          <a:defRPr sz="2000" dirty="0"/>
        </a:defPPr>
      </a:lstStyle>
    </a:txDef>
  </a:objectDefaults>
  <a:extraClrSchemeLst>
    <a:extraClrScheme>
      <a:clrScheme name="Bullet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 Text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ext with Image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Text with Ima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xt with Im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Im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Im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Im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Im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Im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Im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Bullet Text with Image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Bullet Text with Ima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ullet Text with Im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Im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Im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Im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Im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 Text with Im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 Text with Im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ext with Box">
  <a:themeElements>
    <a:clrScheme name="ARCADIS2010">
      <a:dk1>
        <a:sysClr val="windowText" lastClr="000000"/>
      </a:dk1>
      <a:lt1>
        <a:sysClr val="window" lastClr="FFFFFF"/>
      </a:lt1>
      <a:dk2>
        <a:srgbClr val="007EA1"/>
      </a:dk2>
      <a:lt2>
        <a:srgbClr val="FFFFFF"/>
      </a:lt2>
      <a:accent1>
        <a:srgbClr val="7FBDCF"/>
      </a:accent1>
      <a:accent2>
        <a:srgbClr val="AE2633"/>
      </a:accent2>
      <a:accent3>
        <a:srgbClr val="EABD00"/>
      </a:accent3>
      <a:accent4>
        <a:srgbClr val="588D64"/>
      </a:accent4>
      <a:accent5>
        <a:srgbClr val="38496C"/>
      </a:accent5>
      <a:accent6>
        <a:srgbClr val="654653"/>
      </a:accent6>
      <a:hlink>
        <a:srgbClr val="38496C"/>
      </a:hlink>
      <a:folHlink>
        <a:srgbClr val="654653"/>
      </a:folHlink>
    </a:clrScheme>
    <a:fontScheme name="Text with Box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xt with Box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Box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Box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Box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Box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with Box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with Box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ARCADIS2011</Template>
  <TotalTime>366</TotalTime>
  <Words>259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25</vt:i4>
      </vt:variant>
      <vt:variant>
        <vt:lpstr>Slide Titles</vt:lpstr>
      </vt:variant>
      <vt:variant>
        <vt:i4>1</vt:i4>
      </vt:variant>
    </vt:vector>
  </HeadingPairs>
  <TitlesOfParts>
    <vt:vector size="26" baseType="lpstr">
      <vt:lpstr>ARCADIS2011</vt:lpstr>
      <vt:lpstr>Text</vt:lpstr>
      <vt:lpstr>Table</vt:lpstr>
      <vt:lpstr>Smart Art</vt:lpstr>
      <vt:lpstr>Large Graphic (Chart/Screencap)</vt:lpstr>
      <vt:lpstr>Bullet Text</vt:lpstr>
      <vt:lpstr>Text with Image</vt:lpstr>
      <vt:lpstr>Bullet Text with Image</vt:lpstr>
      <vt:lpstr>Text with Box</vt:lpstr>
      <vt:lpstr>Bullet Text with Box</vt:lpstr>
      <vt:lpstr>Chapter - Option 1</vt:lpstr>
      <vt:lpstr>Chapter - Option 2</vt:lpstr>
      <vt:lpstr>Chapter - Option 3</vt:lpstr>
      <vt:lpstr>Chapter - Option 4</vt:lpstr>
      <vt:lpstr>Chapter - Option 5</vt:lpstr>
      <vt:lpstr>Chapter - Option 6</vt:lpstr>
      <vt:lpstr>Chapter - Option 7</vt:lpstr>
      <vt:lpstr>Chapter - Option 8</vt:lpstr>
      <vt:lpstr>Chapter - Option 9</vt:lpstr>
      <vt:lpstr>Chapter - Option 10</vt:lpstr>
      <vt:lpstr>Case Study Option 1</vt:lpstr>
      <vt:lpstr>Case Study Option 2</vt:lpstr>
      <vt:lpstr>Case Study Option No Image</vt:lpstr>
      <vt:lpstr>End Slide</vt:lpstr>
      <vt:lpstr>Office Theme</vt:lpstr>
      <vt:lpstr>Slide 1</vt:lpstr>
    </vt:vector>
  </TitlesOfParts>
  <Company>ARCADIS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Slabaugh</dc:creator>
  <cp:lastModifiedBy>David Leffler</cp:lastModifiedBy>
  <cp:revision>33</cp:revision>
  <dcterms:created xsi:type="dcterms:W3CDTF">2013-02-01T13:41:47Z</dcterms:created>
  <dcterms:modified xsi:type="dcterms:W3CDTF">2013-03-21T13:33:45Z</dcterms:modified>
</cp:coreProperties>
</file>